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15"/>
  </p:notesMasterIdLst>
  <p:sldIdLst>
    <p:sldId id="256" r:id="rId2"/>
    <p:sldId id="266" r:id="rId3"/>
    <p:sldId id="267" r:id="rId4"/>
    <p:sldId id="268" r:id="rId5"/>
    <p:sldId id="272" r:id="rId6"/>
    <p:sldId id="269" r:id="rId7"/>
    <p:sldId id="270" r:id="rId8"/>
    <p:sldId id="271" r:id="rId9"/>
    <p:sldId id="273" r:id="rId10"/>
    <p:sldId id="274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37" autoAdjust="0"/>
  </p:normalViewPr>
  <p:slideViewPr>
    <p:cSldViewPr snapToGrid="0">
      <p:cViewPr varScale="1">
        <p:scale>
          <a:sx n="61" d="100"/>
          <a:sy n="61" d="100"/>
        </p:scale>
        <p:origin x="90" y="432"/>
      </p:cViewPr>
      <p:guideLst/>
    </p:cSldViewPr>
  </p:slideViewPr>
  <p:outlineViewPr>
    <p:cViewPr>
      <p:scale>
        <a:sx n="33" d="100"/>
        <a:sy n="33" d="100"/>
      </p:scale>
      <p:origin x="0" y="-15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Łącznie</c:v>
                </c:pt>
              </c:strCache>
            </c:strRef>
          </c:tx>
          <c:spPr>
            <a:solidFill>
              <a:schemeClr val="bg2">
                <a:lumMod val="95000"/>
              </a:schemeClr>
            </a:solidFill>
            <a:ln>
              <a:solidFill>
                <a:srgbClr val="00B050"/>
              </a:solidFill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Kluby Sportowe w Polsce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64-4093-894F-888BB8FFC03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Petarda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Arkusz1!$A$2</c:f>
              <c:strCache>
                <c:ptCount val="1"/>
                <c:pt idx="0">
                  <c:v>Kluby Sportowe w Polsce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64-4093-894F-888BB8FFC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8732408"/>
        <c:axId val="428728800"/>
      </c:barChart>
      <c:catAx>
        <c:axId val="42873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8728800"/>
        <c:crosses val="autoZero"/>
        <c:auto val="1"/>
        <c:lblAlgn val="ctr"/>
        <c:lblOffset val="100"/>
        <c:noMultiLvlLbl val="0"/>
      </c:catAx>
      <c:valAx>
        <c:axId val="42872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28732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E8756-6080-45F6-864C-76A072CE1A17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44C7-2593-4B77-8C87-510F932A2D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50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13432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11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4686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10181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549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50953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9380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51458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314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24344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103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148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544C7-2593-4B77-8C87-510F932A2DD4}" type="slidenum">
              <a:rPr lang="pl-PL" smtClean="0"/>
              <a:t>10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7297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398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9258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4401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89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5413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5204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106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43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522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224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55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153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680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067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324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082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2B4A3-2F40-4B40-A5BB-2190A238B104}" type="datetimeFigureOut">
              <a:rPr lang="pl-PL" smtClean="0"/>
              <a:t>03.02.2021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780AC11-8671-439F-A689-48164B76F00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9946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384CD92-7C48-448D-8381-AECB3D9C7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342" cy="6861350"/>
          </a:xfrm>
          <a:prstGeom prst="rect">
            <a:avLst/>
          </a:prstGeom>
        </p:spPr>
      </p:pic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49C41BD9-EE7A-44EA-AE14-6586C60B3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4" y="4652732"/>
            <a:ext cx="1320988" cy="1140384"/>
          </a:xfrm>
          <a:prstGeom prst="rect">
            <a:avLst/>
          </a:prstGeom>
        </p:spPr>
      </p:pic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47AFEAAB-DB3F-495D-9420-006E0731D5A9}"/>
              </a:ext>
            </a:extLst>
          </p:cNvPr>
          <p:cNvSpPr/>
          <p:nvPr/>
        </p:nvSpPr>
        <p:spPr>
          <a:xfrm>
            <a:off x="317174" y="2828835"/>
            <a:ext cx="57788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WYJĄTKOWA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B6A9F2CB-218C-4A29-9365-792A26A64417}"/>
              </a:ext>
            </a:extLst>
          </p:cNvPr>
          <p:cNvSpPr/>
          <p:nvPr/>
        </p:nvSpPr>
        <p:spPr>
          <a:xfrm>
            <a:off x="386529" y="3883291"/>
            <a:ext cx="57255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FORMA WSPÓŁPRACY</a:t>
            </a:r>
          </a:p>
        </p:txBody>
      </p:sp>
    </p:spTree>
    <p:extLst>
      <p:ext uri="{BB962C8B-B14F-4D97-AF65-F5344CB8AC3E}">
        <p14:creationId xmlns:p14="http://schemas.microsoft.com/office/powerpoint/2010/main" val="93712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746434" y="1145394"/>
            <a:ext cx="857869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KIM SĄ ODBIORCY STRZELECTWA SPORTOWEGO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9B6FCA85-4C99-4DFD-AAF0-483F8134D18C}"/>
              </a:ext>
            </a:extLst>
          </p:cNvPr>
          <p:cNvSpPr/>
          <p:nvPr/>
        </p:nvSpPr>
        <p:spPr>
          <a:xfrm>
            <a:off x="6553442" y="6039576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96140ED4-637A-401C-A54B-22FB72286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8214" r="15019" b="10260"/>
          <a:stretch/>
        </p:blipFill>
        <p:spPr>
          <a:xfrm>
            <a:off x="595575" y="2121616"/>
            <a:ext cx="5172417" cy="3907359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C033B34C-362D-44A4-AE5A-6C914653F18B}"/>
              </a:ext>
            </a:extLst>
          </p:cNvPr>
          <p:cNvSpPr/>
          <p:nvPr/>
        </p:nvSpPr>
        <p:spPr>
          <a:xfrm>
            <a:off x="5201967" y="1877120"/>
            <a:ext cx="542533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PROWADZIMY SZKOLENIE </a:t>
            </a:r>
          </a:p>
          <a:p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WSZYSTKICH KATEGORIACH</a:t>
            </a:r>
          </a:p>
          <a:p>
            <a:r>
              <a:rPr lang="pl-PL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WIEKOWYCH. STAWIAMY PRZEDEWSZYSTKIM</a:t>
            </a:r>
          </a:p>
          <a:p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 NAJWYŻSZĄ JAKOŚĆ NASZYCH ZAJĘĆ.</a:t>
            </a:r>
            <a:endParaRPr lang="pl-PL" sz="2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D64E827-BD01-43BF-B12D-F1B22EA8723B}"/>
              </a:ext>
            </a:extLst>
          </p:cNvPr>
          <p:cNvSpPr txBox="1"/>
          <p:nvPr/>
        </p:nvSpPr>
        <p:spPr>
          <a:xfrm>
            <a:off x="5658147" y="3428965"/>
            <a:ext cx="128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DZIECI </a:t>
            </a:r>
          </a:p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9-13 LAT</a:t>
            </a:r>
          </a:p>
        </p:txBody>
      </p:sp>
      <p:sp>
        <p:nvSpPr>
          <p:cNvPr id="27" name="Prostokąt: zaokrąglone rogi 26">
            <a:extLst>
              <a:ext uri="{FF2B5EF4-FFF2-40B4-BE49-F238E27FC236}">
                <a16:creationId xmlns:a16="http://schemas.microsoft.com/office/drawing/2014/main" id="{84DB9332-FF83-48EB-9858-D00E1CD9738F}"/>
              </a:ext>
            </a:extLst>
          </p:cNvPr>
          <p:cNvSpPr/>
          <p:nvPr/>
        </p:nvSpPr>
        <p:spPr>
          <a:xfrm>
            <a:off x="5359414" y="3294931"/>
            <a:ext cx="1827473" cy="9144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: zaokrąglone rogi 27">
            <a:extLst>
              <a:ext uri="{FF2B5EF4-FFF2-40B4-BE49-F238E27FC236}">
                <a16:creationId xmlns:a16="http://schemas.microsoft.com/office/drawing/2014/main" id="{7A1ECA81-58CF-4F55-936B-6517C3784838}"/>
              </a:ext>
            </a:extLst>
          </p:cNvPr>
          <p:cNvSpPr/>
          <p:nvPr/>
        </p:nvSpPr>
        <p:spPr>
          <a:xfrm>
            <a:off x="7357043" y="3669213"/>
            <a:ext cx="1827473" cy="9144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Prostokąt: zaokrąglone rogi 28">
            <a:extLst>
              <a:ext uri="{FF2B5EF4-FFF2-40B4-BE49-F238E27FC236}">
                <a16:creationId xmlns:a16="http://schemas.microsoft.com/office/drawing/2014/main" id="{F2F06582-9B49-490C-928D-9D90CA981032}"/>
              </a:ext>
            </a:extLst>
          </p:cNvPr>
          <p:cNvSpPr/>
          <p:nvPr/>
        </p:nvSpPr>
        <p:spPr>
          <a:xfrm>
            <a:off x="5824436" y="4727514"/>
            <a:ext cx="1827473" cy="9144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475F8542-8E58-48F1-8597-767FC9BA2484}"/>
              </a:ext>
            </a:extLst>
          </p:cNvPr>
          <p:cNvSpPr txBox="1"/>
          <p:nvPr/>
        </p:nvSpPr>
        <p:spPr>
          <a:xfrm>
            <a:off x="5226164" y="3819148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MŁODZIEŻ </a:t>
            </a:r>
          </a:p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14-25 LAT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83A24E7E-74FF-461C-A2D6-D3E13CD98EC9}"/>
              </a:ext>
            </a:extLst>
          </p:cNvPr>
          <p:cNvSpPr txBox="1"/>
          <p:nvPr/>
        </p:nvSpPr>
        <p:spPr>
          <a:xfrm>
            <a:off x="3691261" y="4852790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DOROŚLI </a:t>
            </a:r>
          </a:p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25-45 LAT</a:t>
            </a:r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E49C914F-501B-467D-8B36-657452B8E512}"/>
              </a:ext>
            </a:extLst>
          </p:cNvPr>
          <p:cNvSpPr/>
          <p:nvPr/>
        </p:nvSpPr>
        <p:spPr>
          <a:xfrm>
            <a:off x="7844723" y="5031580"/>
            <a:ext cx="1827473" cy="9144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F2C34005-69D1-48B2-AEE0-C9BB7162FAD7}"/>
              </a:ext>
            </a:extLst>
          </p:cNvPr>
          <p:cNvSpPr txBox="1"/>
          <p:nvPr/>
        </p:nvSpPr>
        <p:spPr>
          <a:xfrm>
            <a:off x="5711548" y="5192321"/>
            <a:ext cx="6093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SENIORZY </a:t>
            </a:r>
          </a:p>
          <a:p>
            <a:pPr algn="ctr"/>
            <a:r>
              <a:rPr lang="pl-PL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45 + LAT</a:t>
            </a:r>
          </a:p>
        </p:txBody>
      </p:sp>
    </p:spTree>
    <p:extLst>
      <p:ext uri="{BB962C8B-B14F-4D97-AF65-F5344CB8AC3E}">
        <p14:creationId xmlns:p14="http://schemas.microsoft.com/office/powerpoint/2010/main" val="4144964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746434" y="1145394"/>
            <a:ext cx="755168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JAK WYGLĄDA STRZELECTWO SPORTOWE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9B6FCA85-4C99-4DFD-AAF0-483F8134D18C}"/>
              </a:ext>
            </a:extLst>
          </p:cNvPr>
          <p:cNvSpPr/>
          <p:nvPr/>
        </p:nvSpPr>
        <p:spPr>
          <a:xfrm>
            <a:off x="6553442" y="6039576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FFDF4B8-7655-456B-99EB-DCAD927FEBF7}"/>
              </a:ext>
            </a:extLst>
          </p:cNvPr>
          <p:cNvSpPr txBox="1"/>
          <p:nvPr/>
        </p:nvSpPr>
        <p:spPr>
          <a:xfrm>
            <a:off x="561703" y="56223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95D18BB-1226-46B0-8846-53B45E072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8" y="1957284"/>
            <a:ext cx="5673732" cy="37777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E2575B8-DA68-4B6A-B283-DE0E7AFFF4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83" y="1957284"/>
            <a:ext cx="5350414" cy="37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9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FFDF4B8-7655-456B-99EB-DCAD927FEBF7}"/>
              </a:ext>
            </a:extLst>
          </p:cNvPr>
          <p:cNvSpPr txBox="1"/>
          <p:nvPr/>
        </p:nvSpPr>
        <p:spPr>
          <a:xfrm>
            <a:off x="561703" y="56223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E86E95B-3559-4C5E-876F-3BA88A4C4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14"/>
            <a:ext cx="12188389" cy="6858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3B43E371-7F18-40E1-A84E-A11FE8E48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143" y="2353499"/>
            <a:ext cx="2491658" cy="2151002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6680E5E2-3D73-4448-82E5-05551EF5D80B}"/>
              </a:ext>
            </a:extLst>
          </p:cNvPr>
          <p:cNvSpPr/>
          <p:nvPr/>
        </p:nvSpPr>
        <p:spPr>
          <a:xfrm>
            <a:off x="3030186" y="4537567"/>
            <a:ext cx="563814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PETARDA KRAKÓW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371F323-A330-4264-AE13-9D256C39C581}"/>
              </a:ext>
            </a:extLst>
          </p:cNvPr>
          <p:cNvSpPr/>
          <p:nvPr/>
        </p:nvSpPr>
        <p:spPr>
          <a:xfrm>
            <a:off x="2522368" y="5268373"/>
            <a:ext cx="8115555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cript MT Bold" panose="03040602040607080904" pitchFamily="66" charset="0"/>
              </a:rPr>
              <a:t>Nasza wspólna dr</a:t>
            </a:r>
            <a:r>
              <a:rPr lang="pl-PL" sz="40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cript MT Bold" panose="03040602040607080904" pitchFamily="66" charset="0"/>
              </a:rPr>
              <a:t>oga </a:t>
            </a:r>
            <a:r>
              <a:rPr lang="pl-PL" sz="4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cript MT Bold" panose="03040602040607080904" pitchFamily="66" charset="0"/>
              </a:rPr>
              <a:t>d</a:t>
            </a:r>
            <a:r>
              <a:rPr lang="pl-PL" sz="4000" b="1" i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cript MT Bold" panose="03040602040607080904" pitchFamily="66" charset="0"/>
              </a:rPr>
              <a:t>o Mistrzostwa</a:t>
            </a:r>
          </a:p>
        </p:txBody>
      </p:sp>
    </p:spTree>
    <p:extLst>
      <p:ext uri="{BB962C8B-B14F-4D97-AF65-F5344CB8AC3E}">
        <p14:creationId xmlns:p14="http://schemas.microsoft.com/office/powerpoint/2010/main" val="1883519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FFDF4B8-7655-456B-99EB-DCAD927FEBF7}"/>
              </a:ext>
            </a:extLst>
          </p:cNvPr>
          <p:cNvSpPr txBox="1"/>
          <p:nvPr/>
        </p:nvSpPr>
        <p:spPr>
          <a:xfrm>
            <a:off x="561703" y="56223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680E5E2-3D73-4448-82E5-05551EF5D80B}"/>
              </a:ext>
            </a:extLst>
          </p:cNvPr>
          <p:cNvSpPr/>
          <p:nvPr/>
        </p:nvSpPr>
        <p:spPr>
          <a:xfrm>
            <a:off x="357541" y="411532"/>
            <a:ext cx="557029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Kontakt:</a:t>
            </a:r>
          </a:p>
          <a:p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Klub Sportowy Petarda Kraków</a:t>
            </a:r>
          </a:p>
          <a:p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ul. Półłanki 40</a:t>
            </a:r>
          </a:p>
          <a:p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30-740 Kraków</a:t>
            </a:r>
          </a:p>
          <a:p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www.kspetarda.pl</a:t>
            </a:r>
          </a:p>
          <a:p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email: kspetarda@gmail.com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2514692-56A4-45BA-AE7C-F4635DA5C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42" y="5039568"/>
            <a:ext cx="6953516" cy="15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06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nak minus 40">
            <a:extLst>
              <a:ext uri="{FF2B5EF4-FFF2-40B4-BE49-F238E27FC236}">
                <a16:creationId xmlns:a16="http://schemas.microsoft.com/office/drawing/2014/main" id="{233E2E3C-CCE7-43F1-8393-E254D9911F0C}"/>
              </a:ext>
            </a:extLst>
          </p:cNvPr>
          <p:cNvSpPr/>
          <p:nvPr/>
        </p:nvSpPr>
        <p:spPr>
          <a:xfrm>
            <a:off x="3166033" y="4954138"/>
            <a:ext cx="1050104" cy="1613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Znak minus 39">
            <a:extLst>
              <a:ext uri="{FF2B5EF4-FFF2-40B4-BE49-F238E27FC236}">
                <a16:creationId xmlns:a16="http://schemas.microsoft.com/office/drawing/2014/main" id="{E8A16706-0EE1-413C-A1F2-3FD08193F1D7}"/>
              </a:ext>
            </a:extLst>
          </p:cNvPr>
          <p:cNvSpPr/>
          <p:nvPr/>
        </p:nvSpPr>
        <p:spPr>
          <a:xfrm rot="5400000">
            <a:off x="3571792" y="4517602"/>
            <a:ext cx="1050104" cy="1613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Znak minus 37">
            <a:extLst>
              <a:ext uri="{FF2B5EF4-FFF2-40B4-BE49-F238E27FC236}">
                <a16:creationId xmlns:a16="http://schemas.microsoft.com/office/drawing/2014/main" id="{983867EB-1D33-4DF9-9C77-F8E1794F0F46}"/>
              </a:ext>
            </a:extLst>
          </p:cNvPr>
          <p:cNvSpPr/>
          <p:nvPr/>
        </p:nvSpPr>
        <p:spPr>
          <a:xfrm>
            <a:off x="3166033" y="4100752"/>
            <a:ext cx="1050104" cy="1613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Znak minus 28">
            <a:extLst>
              <a:ext uri="{FF2B5EF4-FFF2-40B4-BE49-F238E27FC236}">
                <a16:creationId xmlns:a16="http://schemas.microsoft.com/office/drawing/2014/main" id="{3DBE1681-5914-4057-9779-103F2CEC4AD4}"/>
              </a:ext>
            </a:extLst>
          </p:cNvPr>
          <p:cNvSpPr/>
          <p:nvPr/>
        </p:nvSpPr>
        <p:spPr>
          <a:xfrm>
            <a:off x="4007736" y="3187550"/>
            <a:ext cx="1050104" cy="1613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Znak minus 26">
            <a:extLst>
              <a:ext uri="{FF2B5EF4-FFF2-40B4-BE49-F238E27FC236}">
                <a16:creationId xmlns:a16="http://schemas.microsoft.com/office/drawing/2014/main" id="{FE24A729-5951-435E-8563-1DA0022C587C}"/>
              </a:ext>
            </a:extLst>
          </p:cNvPr>
          <p:cNvSpPr/>
          <p:nvPr/>
        </p:nvSpPr>
        <p:spPr>
          <a:xfrm rot="5400000">
            <a:off x="3564261" y="3627127"/>
            <a:ext cx="1050104" cy="1613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416431" y="1211396"/>
            <a:ext cx="3592202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PETARDA KRAKÓW: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A6EB598-77DB-4C12-AD04-F104B4E33959}"/>
              </a:ext>
            </a:extLst>
          </p:cNvPr>
          <p:cNvSpPr/>
          <p:nvPr/>
        </p:nvSpPr>
        <p:spPr>
          <a:xfrm>
            <a:off x="3835769" y="1211396"/>
            <a:ext cx="434760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 MT" panose="020B0502020104020203" pitchFamily="34" charset="-18"/>
                <a:cs typeface="Aharoni" panose="020B0604020202020204" pitchFamily="2" charset="-79"/>
              </a:rPr>
              <a:t>JAKOŚĆ I PERSPEKTYWA</a:t>
            </a: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5415B835-7A5D-4CCF-B6DF-EAB604DD9534}"/>
              </a:ext>
            </a:extLst>
          </p:cNvPr>
          <p:cNvSpPr/>
          <p:nvPr/>
        </p:nvSpPr>
        <p:spPr>
          <a:xfrm>
            <a:off x="3995360" y="4079760"/>
            <a:ext cx="174637" cy="161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Znak minus 18">
            <a:extLst>
              <a:ext uri="{FF2B5EF4-FFF2-40B4-BE49-F238E27FC236}">
                <a16:creationId xmlns:a16="http://schemas.microsoft.com/office/drawing/2014/main" id="{20614C7C-1EAB-4EA5-B2CE-3FD000141C5D}"/>
              </a:ext>
            </a:extLst>
          </p:cNvPr>
          <p:cNvSpPr/>
          <p:nvPr/>
        </p:nvSpPr>
        <p:spPr>
          <a:xfrm>
            <a:off x="3133165" y="2269728"/>
            <a:ext cx="1050104" cy="1613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03655471-8F63-4BDD-A2E3-65BC90903B25}"/>
              </a:ext>
            </a:extLst>
          </p:cNvPr>
          <p:cNvSpPr/>
          <p:nvPr/>
        </p:nvSpPr>
        <p:spPr>
          <a:xfrm>
            <a:off x="4008633" y="2269728"/>
            <a:ext cx="174637" cy="161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Znak minus 24">
            <a:extLst>
              <a:ext uri="{FF2B5EF4-FFF2-40B4-BE49-F238E27FC236}">
                <a16:creationId xmlns:a16="http://schemas.microsoft.com/office/drawing/2014/main" id="{0BCA5B28-CADC-4C89-9D54-7B7143FDF5C2}"/>
              </a:ext>
            </a:extLst>
          </p:cNvPr>
          <p:cNvSpPr/>
          <p:nvPr/>
        </p:nvSpPr>
        <p:spPr>
          <a:xfrm rot="5400000">
            <a:off x="3564262" y="2736146"/>
            <a:ext cx="1050104" cy="16136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92FD1EB8-1FD6-4278-AE5F-564CF23C4FCA}"/>
              </a:ext>
            </a:extLst>
          </p:cNvPr>
          <p:cNvSpPr/>
          <p:nvPr/>
        </p:nvSpPr>
        <p:spPr>
          <a:xfrm>
            <a:off x="3995360" y="3185240"/>
            <a:ext cx="174637" cy="161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CC82F7D7-00D5-4AF1-8831-78255E0B2257}"/>
              </a:ext>
            </a:extLst>
          </p:cNvPr>
          <p:cNvSpPr/>
          <p:nvPr/>
        </p:nvSpPr>
        <p:spPr>
          <a:xfrm>
            <a:off x="4170893" y="2165744"/>
            <a:ext cx="7232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2018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68813844-1539-467C-B6F6-B44262778DA5}"/>
              </a:ext>
            </a:extLst>
          </p:cNvPr>
          <p:cNvSpPr/>
          <p:nvPr/>
        </p:nvSpPr>
        <p:spPr>
          <a:xfrm>
            <a:off x="3277825" y="3081256"/>
            <a:ext cx="7232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7C73CFDD-F4AE-4321-A9C6-568BAF8B8914}"/>
              </a:ext>
            </a:extLst>
          </p:cNvPr>
          <p:cNvSpPr/>
          <p:nvPr/>
        </p:nvSpPr>
        <p:spPr>
          <a:xfrm>
            <a:off x="4985439" y="3004312"/>
            <a:ext cx="13676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UZYSKANIE</a:t>
            </a:r>
          </a:p>
          <a:p>
            <a:pPr algn="ctr"/>
            <a:r>
              <a:rPr lang="pl-PL" sz="1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LICENCJI PZSS</a:t>
            </a:r>
            <a:endParaRPr lang="pl-PL" sz="1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1292C2C-E89A-4DBE-9F13-8114CDC7B032}"/>
              </a:ext>
            </a:extLst>
          </p:cNvPr>
          <p:cNvSpPr/>
          <p:nvPr/>
        </p:nvSpPr>
        <p:spPr>
          <a:xfrm>
            <a:off x="1337261" y="2088800"/>
            <a:ext cx="19604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POWSTANIE</a:t>
            </a:r>
          </a:p>
          <a:p>
            <a:pPr algn="ctr"/>
            <a:r>
              <a:rPr lang="pl-PL" sz="1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KLUBU SPORTOWEGO</a:t>
            </a:r>
            <a:endParaRPr lang="pl-PL" sz="1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DACBA29B-0E97-435C-82F4-B7EDA41779B0}"/>
              </a:ext>
            </a:extLst>
          </p:cNvPr>
          <p:cNvSpPr/>
          <p:nvPr/>
        </p:nvSpPr>
        <p:spPr>
          <a:xfrm>
            <a:off x="1047694" y="3840394"/>
            <a:ext cx="232967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PIERWSZE INDYWIDUALNE</a:t>
            </a:r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8BA3ED1D-E1B5-4949-B710-6F1C579D9D31}"/>
              </a:ext>
            </a:extLst>
          </p:cNvPr>
          <p:cNvSpPr/>
          <p:nvPr/>
        </p:nvSpPr>
        <p:spPr>
          <a:xfrm>
            <a:off x="4177527" y="3975776"/>
            <a:ext cx="7232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9D1370E8-00E6-4166-9125-FE42BCF61A30}"/>
              </a:ext>
            </a:extLst>
          </p:cNvPr>
          <p:cNvSpPr/>
          <p:nvPr/>
        </p:nvSpPr>
        <p:spPr>
          <a:xfrm>
            <a:off x="1186396" y="4051255"/>
            <a:ext cx="212429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MISTRZOSTWO EUROPY</a:t>
            </a: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6C2ED043-2837-43D5-B062-30D267B11AE5}"/>
              </a:ext>
            </a:extLst>
          </p:cNvPr>
          <p:cNvSpPr/>
          <p:nvPr/>
        </p:nvSpPr>
        <p:spPr>
          <a:xfrm>
            <a:off x="4001994" y="4940214"/>
            <a:ext cx="174637" cy="161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FBF894DD-419D-4FDD-A100-9292D246E173}"/>
              </a:ext>
            </a:extLst>
          </p:cNvPr>
          <p:cNvSpPr/>
          <p:nvPr/>
        </p:nvSpPr>
        <p:spPr>
          <a:xfrm>
            <a:off x="1186396" y="4777091"/>
            <a:ext cx="209185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MISTRZOSTWA EUROPY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ECCE863F-F375-4AD9-8E1F-E829692AF6CF}"/>
              </a:ext>
            </a:extLst>
          </p:cNvPr>
          <p:cNvSpPr/>
          <p:nvPr/>
        </p:nvSpPr>
        <p:spPr>
          <a:xfrm>
            <a:off x="1247561" y="4965531"/>
            <a:ext cx="195271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3300"/>
                </a:solidFill>
                <a:effectLst/>
              </a:rPr>
              <a:t>INDYWIDUALNY BRĄZ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6E8F26F9-D54F-4C7D-97B8-2EFBEF9B5633}"/>
              </a:ext>
            </a:extLst>
          </p:cNvPr>
          <p:cNvSpPr/>
          <p:nvPr/>
        </p:nvSpPr>
        <p:spPr>
          <a:xfrm>
            <a:off x="4184271" y="4836230"/>
            <a:ext cx="7232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</a:t>
            </a:r>
          </a:p>
        </p:txBody>
      </p:sp>
      <p:pic>
        <p:nvPicPr>
          <p:cNvPr id="49" name="Obraz 48">
            <a:extLst>
              <a:ext uri="{FF2B5EF4-FFF2-40B4-BE49-F238E27FC236}">
                <a16:creationId xmlns:a16="http://schemas.microsoft.com/office/drawing/2014/main" id="{B90C28F9-57DE-4B39-AC73-0B91E2632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5" t="12547" r="18995" b="17850"/>
          <a:stretch/>
        </p:blipFill>
        <p:spPr>
          <a:xfrm>
            <a:off x="1516602" y="5601505"/>
            <a:ext cx="633369" cy="869527"/>
          </a:xfrm>
          <a:prstGeom prst="rect">
            <a:avLst/>
          </a:prstGeom>
        </p:spPr>
      </p:pic>
      <p:sp>
        <p:nvSpPr>
          <p:cNvPr id="50" name="Prostokąt 49">
            <a:extLst>
              <a:ext uri="{FF2B5EF4-FFF2-40B4-BE49-F238E27FC236}">
                <a16:creationId xmlns:a16="http://schemas.microsoft.com/office/drawing/2014/main" id="{42CCF9DC-11A0-47B1-8495-C26CBBF57607}"/>
              </a:ext>
            </a:extLst>
          </p:cNvPr>
          <p:cNvSpPr/>
          <p:nvPr/>
        </p:nvSpPr>
        <p:spPr>
          <a:xfrm>
            <a:off x="2041688" y="5820826"/>
            <a:ext cx="1794081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15X PODIUM</a:t>
            </a:r>
          </a:p>
        </p:txBody>
      </p:sp>
      <p:pic>
        <p:nvPicPr>
          <p:cNvPr id="52" name="Obraz 51">
            <a:extLst>
              <a:ext uri="{FF2B5EF4-FFF2-40B4-BE49-F238E27FC236}">
                <a16:creationId xmlns:a16="http://schemas.microsoft.com/office/drawing/2014/main" id="{D339685C-9AA4-4D42-BA2B-F125C2ACA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914" y="3585103"/>
            <a:ext cx="3370168" cy="2246779"/>
          </a:xfrm>
          <a:prstGeom prst="rect">
            <a:avLst/>
          </a:prstGeom>
        </p:spPr>
      </p:pic>
      <p:sp>
        <p:nvSpPr>
          <p:cNvPr id="55" name="Prostokąt 54">
            <a:extLst>
              <a:ext uri="{FF2B5EF4-FFF2-40B4-BE49-F238E27FC236}">
                <a16:creationId xmlns:a16="http://schemas.microsoft.com/office/drawing/2014/main" id="{07FD187D-B1D2-49D8-B4C4-7307F53B770D}"/>
              </a:ext>
            </a:extLst>
          </p:cNvPr>
          <p:cNvSpPr/>
          <p:nvPr/>
        </p:nvSpPr>
        <p:spPr>
          <a:xfrm>
            <a:off x="9700699" y="3840394"/>
            <a:ext cx="21820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2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ZWIĄŻ SWOJĄ</a:t>
            </a:r>
          </a:p>
          <a:p>
            <a:r>
              <a:rPr lang="pl-PL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MARKĘ</a:t>
            </a:r>
            <a:endParaRPr lang="pl-PL" sz="2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1A69F720-38FD-40C9-8D2D-D3A3C5B9A967}"/>
              </a:ext>
            </a:extLst>
          </p:cNvPr>
          <p:cNvSpPr/>
          <p:nvPr/>
        </p:nvSpPr>
        <p:spPr>
          <a:xfrm>
            <a:off x="9667751" y="4598284"/>
            <a:ext cx="15960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DOŁĄCZ DO </a:t>
            </a:r>
          </a:p>
          <a:p>
            <a:r>
              <a:rPr 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ELITARNEGO</a:t>
            </a:r>
          </a:p>
          <a:p>
            <a:r>
              <a:rPr lang="pl-PL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GRONA</a:t>
            </a:r>
          </a:p>
        </p:txBody>
      </p:sp>
    </p:spTree>
    <p:extLst>
      <p:ext uri="{BB962C8B-B14F-4D97-AF65-F5344CB8AC3E}">
        <p14:creationId xmlns:p14="http://schemas.microsoft.com/office/powerpoint/2010/main" val="3073763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818577" y="1188791"/>
            <a:ext cx="766389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OGÓLNOKRAJOWA OBECNOŚĆ W MEDIACH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1292C2C-E89A-4DBE-9F13-8114CDC7B032}"/>
              </a:ext>
            </a:extLst>
          </p:cNvPr>
          <p:cNvSpPr/>
          <p:nvPr/>
        </p:nvSpPr>
        <p:spPr>
          <a:xfrm>
            <a:off x="2843934" y="2187702"/>
            <a:ext cx="197919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FANPAGE </a:t>
            </a:r>
          </a:p>
          <a:p>
            <a:pPr algn="ctr"/>
            <a:r>
              <a:rPr lang="pl-PL" sz="1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KLUBU SPORTOWEGO</a:t>
            </a:r>
          </a:p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PETARDA KRAKÓW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C5DCE95-E815-4734-924D-6681F44D3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2" t="56707" r="56867" b="29895"/>
          <a:stretch/>
        </p:blipFill>
        <p:spPr>
          <a:xfrm>
            <a:off x="1344525" y="3077739"/>
            <a:ext cx="1373301" cy="1342962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087F1044-A14E-41C7-A2DE-3D8074D8DB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56687" r="84869" b="29915"/>
          <a:stretch/>
        </p:blipFill>
        <p:spPr>
          <a:xfrm>
            <a:off x="1344525" y="1780881"/>
            <a:ext cx="1373301" cy="134296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6E6AFE5-4343-4A57-AB86-0B51D5D4B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679" y="4476418"/>
            <a:ext cx="1122992" cy="1122992"/>
          </a:xfrm>
          <a:prstGeom prst="rect">
            <a:avLst/>
          </a:prstGeom>
        </p:spPr>
      </p:pic>
      <p:sp>
        <p:nvSpPr>
          <p:cNvPr id="48" name="Prostokąt 47">
            <a:extLst>
              <a:ext uri="{FF2B5EF4-FFF2-40B4-BE49-F238E27FC236}">
                <a16:creationId xmlns:a16="http://schemas.microsoft.com/office/drawing/2014/main" id="{6CA53903-3D13-4BC7-A06A-61D5BB112EF7}"/>
              </a:ext>
            </a:extLst>
          </p:cNvPr>
          <p:cNvSpPr/>
          <p:nvPr/>
        </p:nvSpPr>
        <p:spPr>
          <a:xfrm>
            <a:off x="2750774" y="3686505"/>
            <a:ext cx="22029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PROFIL NA INSTAGRAMIE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F45FC8B7-0097-4886-A51A-9D0BF8C15D9D}"/>
              </a:ext>
            </a:extLst>
          </p:cNvPr>
          <p:cNvSpPr/>
          <p:nvPr/>
        </p:nvSpPr>
        <p:spPr>
          <a:xfrm>
            <a:off x="2864324" y="4754421"/>
            <a:ext cx="1938416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OFICJALNA STRONA </a:t>
            </a:r>
          </a:p>
          <a:p>
            <a:pPr algn="ctr"/>
            <a:r>
              <a:rPr lang="pl-PL" sz="1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INTERNETOWA </a:t>
            </a:r>
          </a:p>
          <a:p>
            <a:pPr algn="ctr"/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WWW.KSPETARDA.PL</a:t>
            </a:r>
          </a:p>
        </p:txBody>
      </p:sp>
      <p:sp>
        <p:nvSpPr>
          <p:cNvPr id="6" name="Znak minus 5">
            <a:extLst>
              <a:ext uri="{FF2B5EF4-FFF2-40B4-BE49-F238E27FC236}">
                <a16:creationId xmlns:a16="http://schemas.microsoft.com/office/drawing/2014/main" id="{D397C9FF-BBF5-43C8-8B0A-131189753F66}"/>
              </a:ext>
            </a:extLst>
          </p:cNvPr>
          <p:cNvSpPr/>
          <p:nvPr/>
        </p:nvSpPr>
        <p:spPr>
          <a:xfrm rot="16200000">
            <a:off x="3470096" y="3690501"/>
            <a:ext cx="4398367" cy="29978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FEE7D436-728B-4361-94CC-15805D3AB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75" y="3612607"/>
            <a:ext cx="1586226" cy="888286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98D89841-AD49-4EB6-9491-0FBE908861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5" b="28267"/>
          <a:stretch/>
        </p:blipFill>
        <p:spPr>
          <a:xfrm>
            <a:off x="7293652" y="2909604"/>
            <a:ext cx="2355093" cy="553998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E12E3821-3E41-4D4B-B445-137E8CEDF1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98" y="2741312"/>
            <a:ext cx="794734" cy="794734"/>
          </a:xfrm>
          <a:prstGeom prst="rect">
            <a:avLst/>
          </a:prstGeom>
        </p:spPr>
      </p:pic>
      <p:sp>
        <p:nvSpPr>
          <p:cNvPr id="53" name="Prostokąt 52">
            <a:extLst>
              <a:ext uri="{FF2B5EF4-FFF2-40B4-BE49-F238E27FC236}">
                <a16:creationId xmlns:a16="http://schemas.microsoft.com/office/drawing/2014/main" id="{4A329BEB-79DA-4B4F-B8B5-07A342581B0E}"/>
              </a:ext>
            </a:extLst>
          </p:cNvPr>
          <p:cNvSpPr/>
          <p:nvPr/>
        </p:nvSpPr>
        <p:spPr>
          <a:xfrm>
            <a:off x="5920372" y="2264641"/>
            <a:ext cx="20986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LOKALNE MEDIA</a:t>
            </a:r>
            <a:endParaRPr lang="pl-PL" sz="20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94682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183869" y="1133116"/>
            <a:ext cx="10869963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ZASIĘG KLUBU SPORTOWEGO PETARDA KRAKÓW NA ŚWIECIE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B65CF131-4723-451D-A5CA-8FAAB6068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78" y="1372335"/>
            <a:ext cx="10710620" cy="5355310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8374A4C5-0936-43EE-945C-C138F133E74E}"/>
              </a:ext>
            </a:extLst>
          </p:cNvPr>
          <p:cNvSpPr/>
          <p:nvPr/>
        </p:nvSpPr>
        <p:spPr>
          <a:xfrm>
            <a:off x="8437289" y="4546973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E7B19F0B-0356-4EC7-85CA-13EC3D4E536D}"/>
              </a:ext>
            </a:extLst>
          </p:cNvPr>
          <p:cNvSpPr/>
          <p:nvPr/>
        </p:nvSpPr>
        <p:spPr>
          <a:xfrm>
            <a:off x="7634935" y="4175014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96DEFCFC-3CA3-4E9C-9872-4EC4131CCD7F}"/>
              </a:ext>
            </a:extLst>
          </p:cNvPr>
          <p:cNvSpPr/>
          <p:nvPr/>
        </p:nvSpPr>
        <p:spPr>
          <a:xfrm>
            <a:off x="3000912" y="3460019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92E721A0-598B-4213-A5BF-06A43BF4A9B2}"/>
              </a:ext>
            </a:extLst>
          </p:cNvPr>
          <p:cNvSpPr/>
          <p:nvPr/>
        </p:nvSpPr>
        <p:spPr>
          <a:xfrm>
            <a:off x="9046622" y="3460019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744AACFB-57F4-4295-912E-424470BA119C}"/>
              </a:ext>
            </a:extLst>
          </p:cNvPr>
          <p:cNvSpPr/>
          <p:nvPr/>
        </p:nvSpPr>
        <p:spPr>
          <a:xfrm>
            <a:off x="6724726" y="3331693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AA1FE4F8-23B6-4BC5-AA42-14CF483D7E73}"/>
              </a:ext>
            </a:extLst>
          </p:cNvPr>
          <p:cNvSpPr/>
          <p:nvPr/>
        </p:nvSpPr>
        <p:spPr>
          <a:xfrm>
            <a:off x="5573661" y="3131151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EE6A3E41-1C15-4584-95D9-5270595525F0}"/>
              </a:ext>
            </a:extLst>
          </p:cNvPr>
          <p:cNvSpPr/>
          <p:nvPr/>
        </p:nvSpPr>
        <p:spPr>
          <a:xfrm>
            <a:off x="5420117" y="3176706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4B7BBA0A-90E3-474E-A761-E82357BE21E9}"/>
              </a:ext>
            </a:extLst>
          </p:cNvPr>
          <p:cNvSpPr/>
          <p:nvPr/>
        </p:nvSpPr>
        <p:spPr>
          <a:xfrm>
            <a:off x="6080107" y="2681229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125B2131-E05D-4058-BDC5-585E21251AE1}"/>
              </a:ext>
            </a:extLst>
          </p:cNvPr>
          <p:cNvSpPr/>
          <p:nvPr/>
        </p:nvSpPr>
        <p:spPr>
          <a:xfrm>
            <a:off x="5851028" y="3259108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3C7A89D9-B302-4A45-9923-C4043012451F}"/>
              </a:ext>
            </a:extLst>
          </p:cNvPr>
          <p:cNvSpPr/>
          <p:nvPr/>
        </p:nvSpPr>
        <p:spPr>
          <a:xfrm>
            <a:off x="5765404" y="3106855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7" name="Owal 36">
            <a:extLst>
              <a:ext uri="{FF2B5EF4-FFF2-40B4-BE49-F238E27FC236}">
                <a16:creationId xmlns:a16="http://schemas.microsoft.com/office/drawing/2014/main" id="{7484EC8C-4BE6-4FC4-876D-504616520410}"/>
              </a:ext>
            </a:extLst>
          </p:cNvPr>
          <p:cNvSpPr/>
          <p:nvPr/>
        </p:nvSpPr>
        <p:spPr>
          <a:xfrm>
            <a:off x="5959679" y="3074215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BCC507A3-FAD7-498D-BC2A-15D14FC135DF}"/>
              </a:ext>
            </a:extLst>
          </p:cNvPr>
          <p:cNvSpPr/>
          <p:nvPr/>
        </p:nvSpPr>
        <p:spPr>
          <a:xfrm>
            <a:off x="5669280" y="3213069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B0B36C64-2163-4EFF-9AF8-1ED994AAD9AF}"/>
              </a:ext>
            </a:extLst>
          </p:cNvPr>
          <p:cNvSpPr/>
          <p:nvPr/>
        </p:nvSpPr>
        <p:spPr>
          <a:xfrm>
            <a:off x="6007584" y="3184432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464C7883-9783-43FD-AB4B-E66A11D82A1E}"/>
              </a:ext>
            </a:extLst>
          </p:cNvPr>
          <p:cNvSpPr/>
          <p:nvPr/>
        </p:nvSpPr>
        <p:spPr>
          <a:xfrm>
            <a:off x="5618554" y="2668230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E38142FA-6ADB-47D1-BEA8-D4D4AC4585E4}"/>
              </a:ext>
            </a:extLst>
          </p:cNvPr>
          <p:cNvSpPr/>
          <p:nvPr/>
        </p:nvSpPr>
        <p:spPr>
          <a:xfrm>
            <a:off x="9235452" y="3060002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2" name="Owal 41">
            <a:extLst>
              <a:ext uri="{FF2B5EF4-FFF2-40B4-BE49-F238E27FC236}">
                <a16:creationId xmlns:a16="http://schemas.microsoft.com/office/drawing/2014/main" id="{CE7FB4D9-1319-4B7D-8367-083B9219EC98}"/>
              </a:ext>
            </a:extLst>
          </p:cNvPr>
          <p:cNvSpPr/>
          <p:nvPr/>
        </p:nvSpPr>
        <p:spPr>
          <a:xfrm>
            <a:off x="5118831" y="3460019"/>
            <a:ext cx="232474" cy="2169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7B585CA-CD61-4418-A0E5-3668BAF34056}"/>
              </a:ext>
            </a:extLst>
          </p:cNvPr>
          <p:cNvSpPr/>
          <p:nvPr/>
        </p:nvSpPr>
        <p:spPr>
          <a:xfrm>
            <a:off x="479653" y="5554111"/>
            <a:ext cx="497924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2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PONAD 30 </a:t>
            </a:r>
          </a:p>
          <a:p>
            <a:r>
              <a:rPr lang="pl-PL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ODWIEDZONYCH PAŃSTW</a:t>
            </a:r>
            <a:endParaRPr lang="pl-PL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08515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746434" y="1145394"/>
            <a:ext cx="44930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 MOŻEMY DAĆ MARCE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9B6FCA85-4C99-4DFD-AAF0-483F8134D18C}"/>
              </a:ext>
            </a:extLst>
          </p:cNvPr>
          <p:cNvSpPr/>
          <p:nvPr/>
        </p:nvSpPr>
        <p:spPr>
          <a:xfrm>
            <a:off x="6553442" y="6039576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Schemat blokowy: łącznik 25">
            <a:extLst>
              <a:ext uri="{FF2B5EF4-FFF2-40B4-BE49-F238E27FC236}">
                <a16:creationId xmlns:a16="http://schemas.microsoft.com/office/drawing/2014/main" id="{344FACD8-A462-491C-A0C3-B0ED2184192F}"/>
              </a:ext>
            </a:extLst>
          </p:cNvPr>
          <p:cNvSpPr/>
          <p:nvPr/>
        </p:nvSpPr>
        <p:spPr>
          <a:xfrm>
            <a:off x="4559474" y="2179529"/>
            <a:ext cx="2748977" cy="2659859"/>
          </a:xfrm>
          <a:prstGeom prst="flowChartConnector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chemat blokowy: łącznik 24">
            <a:extLst>
              <a:ext uri="{FF2B5EF4-FFF2-40B4-BE49-F238E27FC236}">
                <a16:creationId xmlns:a16="http://schemas.microsoft.com/office/drawing/2014/main" id="{041AE230-C294-40D7-8DE9-5F39EE1BB89E}"/>
              </a:ext>
            </a:extLst>
          </p:cNvPr>
          <p:cNvSpPr/>
          <p:nvPr/>
        </p:nvSpPr>
        <p:spPr>
          <a:xfrm>
            <a:off x="561703" y="2188921"/>
            <a:ext cx="2704011" cy="2650465"/>
          </a:xfrm>
          <a:prstGeom prst="flowChartConnector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chemat blokowy: łącznik 26">
            <a:extLst>
              <a:ext uri="{FF2B5EF4-FFF2-40B4-BE49-F238E27FC236}">
                <a16:creationId xmlns:a16="http://schemas.microsoft.com/office/drawing/2014/main" id="{6797458A-FBD0-46E5-8B2C-BF78D51DC9F7}"/>
              </a:ext>
            </a:extLst>
          </p:cNvPr>
          <p:cNvSpPr/>
          <p:nvPr/>
        </p:nvSpPr>
        <p:spPr>
          <a:xfrm>
            <a:off x="8412480" y="2188922"/>
            <a:ext cx="2704011" cy="2650465"/>
          </a:xfrm>
          <a:prstGeom prst="flowChartConnector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2"/>
                </a:solidFill>
              </a:rPr>
              <a:t>RYWALIZACJA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1B5ADFA6-4DF0-4591-AA65-07A2EF523C80}"/>
              </a:ext>
            </a:extLst>
          </p:cNvPr>
          <p:cNvSpPr txBox="1"/>
          <p:nvPr/>
        </p:nvSpPr>
        <p:spPr>
          <a:xfrm>
            <a:off x="4140694" y="4978892"/>
            <a:ext cx="34664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/>
              <a:t>Sport to pasja, rzetelność, konsekwencja w działaniu. Te wszystkie cechy nie znaczą nic bez pełnego zaangażowania. Ta forma pracy cechuje właśnie nasz klub sportowy.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FFDF4B8-7655-456B-99EB-DCAD927FEBF7}"/>
              </a:ext>
            </a:extLst>
          </p:cNvPr>
          <p:cNvSpPr txBox="1"/>
          <p:nvPr/>
        </p:nvSpPr>
        <p:spPr>
          <a:xfrm>
            <a:off x="561703" y="56223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C921854A-34C0-4679-943D-FF6A92868147}"/>
              </a:ext>
            </a:extLst>
          </p:cNvPr>
          <p:cNvSpPr txBox="1"/>
          <p:nvPr/>
        </p:nvSpPr>
        <p:spPr>
          <a:xfrm>
            <a:off x="180471" y="4982666"/>
            <a:ext cx="346647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00" dirty="0"/>
              <a:t>Umieszczenie logotypu na stroju oraz sprzęcie sportowym 8 krotnego Mistrza Świata to przysłowiowy strzał w „10-tkę”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9A546AC5-56D9-4C5E-B5AD-8AF055804CC8}"/>
              </a:ext>
            </a:extLst>
          </p:cNvPr>
          <p:cNvSpPr txBox="1"/>
          <p:nvPr/>
        </p:nvSpPr>
        <p:spPr>
          <a:xfrm>
            <a:off x="8031248" y="4978892"/>
            <a:ext cx="34664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/>
              <a:t>Dzięki częstym startą w imprezach sportowych naszych podopiecznych, jesteśmy w stanie skutecznie promować waszą markę na arenie krajowej jak i zagranicznej.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D18C613-388D-48EC-BA5A-63418992E1A7}"/>
              </a:ext>
            </a:extLst>
          </p:cNvPr>
          <p:cNvSpPr/>
          <p:nvPr/>
        </p:nvSpPr>
        <p:spPr>
          <a:xfrm>
            <a:off x="1304854" y="3267931"/>
            <a:ext cx="1237839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PRESTIŻ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1135DE2-C649-4252-9E20-189E68C1D232}"/>
              </a:ext>
            </a:extLst>
          </p:cNvPr>
          <p:cNvSpPr/>
          <p:nvPr/>
        </p:nvSpPr>
        <p:spPr>
          <a:xfrm>
            <a:off x="4532530" y="3328813"/>
            <a:ext cx="2866042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ZAANGAŻOWANIE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90FDCBBD-2A4D-4763-B1FC-D64D865CC42A}"/>
              </a:ext>
            </a:extLst>
          </p:cNvPr>
          <p:cNvSpPr/>
          <p:nvPr/>
        </p:nvSpPr>
        <p:spPr>
          <a:xfrm>
            <a:off x="9218851" y="3328813"/>
            <a:ext cx="1172116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ZASIĘGI</a:t>
            </a:r>
          </a:p>
        </p:txBody>
      </p:sp>
    </p:spTree>
    <p:extLst>
      <p:ext uri="{BB962C8B-B14F-4D97-AF65-F5344CB8AC3E}">
        <p14:creationId xmlns:p14="http://schemas.microsoft.com/office/powerpoint/2010/main" val="63002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1395664" y="1188791"/>
            <a:ext cx="650973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BRANDING NA STROJU SPORTOWYM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1292C2C-E89A-4DBE-9F13-8114CDC7B032}"/>
              </a:ext>
            </a:extLst>
          </p:cNvPr>
          <p:cNvSpPr/>
          <p:nvPr/>
        </p:nvSpPr>
        <p:spPr>
          <a:xfrm>
            <a:off x="322608" y="6296496"/>
            <a:ext cx="63245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1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BRANDING NA KOSZULCE TO NAJPOTĘŻNIEJSZE</a:t>
            </a:r>
          </a:p>
          <a:p>
            <a:r>
              <a:rPr lang="pl-PL" sz="1400" b="1" dirty="0">
                <a:ln w="12700" cmpd="sng">
                  <a:solidFill>
                    <a:schemeClr val="accent4"/>
                  </a:solidFill>
                  <a:prstDash val="solid"/>
                </a:ln>
              </a:rPr>
              <a:t>NARZĘDZIE KOMUNIKACJI I DOTARCIA DO OGÓLNOKRAJOWEGO ODBIORCY</a:t>
            </a:r>
            <a:endParaRPr lang="pl-PL" sz="14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sp>
        <p:nvSpPr>
          <p:cNvPr id="6" name="Znak minus 5">
            <a:extLst>
              <a:ext uri="{FF2B5EF4-FFF2-40B4-BE49-F238E27FC236}">
                <a16:creationId xmlns:a16="http://schemas.microsoft.com/office/drawing/2014/main" id="{D397C9FF-BBF5-43C8-8B0A-131189753F66}"/>
              </a:ext>
            </a:extLst>
          </p:cNvPr>
          <p:cNvSpPr/>
          <p:nvPr/>
        </p:nvSpPr>
        <p:spPr>
          <a:xfrm rot="16200000">
            <a:off x="2982086" y="3690501"/>
            <a:ext cx="4398367" cy="299783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6164F4B-1BA1-4B07-8EC6-61AC27EC2A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17"/>
          <a:stretch/>
        </p:blipFill>
        <p:spPr>
          <a:xfrm>
            <a:off x="632575" y="1940497"/>
            <a:ext cx="2064851" cy="24535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206223E-2B23-4439-8A36-4416B7759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27" y="3888461"/>
            <a:ext cx="2064851" cy="2453501"/>
          </a:xfrm>
          <a:prstGeom prst="rect">
            <a:avLst/>
          </a:prstGeom>
        </p:spPr>
      </p:pic>
      <p:sp>
        <p:nvSpPr>
          <p:cNvPr id="17" name="Strzałka: w górę 16">
            <a:extLst>
              <a:ext uri="{FF2B5EF4-FFF2-40B4-BE49-F238E27FC236}">
                <a16:creationId xmlns:a16="http://schemas.microsoft.com/office/drawing/2014/main" id="{32DC7290-B8CF-4471-A862-840275097648}"/>
              </a:ext>
            </a:extLst>
          </p:cNvPr>
          <p:cNvSpPr/>
          <p:nvPr/>
        </p:nvSpPr>
        <p:spPr>
          <a:xfrm rot="17509728">
            <a:off x="2930497" y="2605057"/>
            <a:ext cx="133504" cy="7321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Strzałka: w górę 27">
            <a:extLst>
              <a:ext uri="{FF2B5EF4-FFF2-40B4-BE49-F238E27FC236}">
                <a16:creationId xmlns:a16="http://schemas.microsoft.com/office/drawing/2014/main" id="{5EC5A94E-E354-4419-8604-1C23DC11257B}"/>
              </a:ext>
            </a:extLst>
          </p:cNvPr>
          <p:cNvSpPr/>
          <p:nvPr/>
        </p:nvSpPr>
        <p:spPr>
          <a:xfrm rot="15958075">
            <a:off x="2400393" y="2730049"/>
            <a:ext cx="140795" cy="18994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chemat blokowy: proces alternatywny 2">
            <a:extLst>
              <a:ext uri="{FF2B5EF4-FFF2-40B4-BE49-F238E27FC236}">
                <a16:creationId xmlns:a16="http://schemas.microsoft.com/office/drawing/2014/main" id="{34D12405-FBC6-4D75-857A-7C0F45AA6A94}"/>
              </a:ext>
            </a:extLst>
          </p:cNvPr>
          <p:cNvSpPr/>
          <p:nvPr/>
        </p:nvSpPr>
        <p:spPr>
          <a:xfrm>
            <a:off x="3487941" y="2743824"/>
            <a:ext cx="1431802" cy="101566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F988A7F-AA59-4198-A1E6-42B310CDF984}"/>
              </a:ext>
            </a:extLst>
          </p:cNvPr>
          <p:cNvSpPr/>
          <p:nvPr/>
        </p:nvSpPr>
        <p:spPr>
          <a:xfrm>
            <a:off x="3487940" y="2743824"/>
            <a:ext cx="14318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WASZA</a:t>
            </a:r>
          </a:p>
          <a:p>
            <a:pPr algn="ctr"/>
            <a:r>
              <a:rPr lang="pl-PL" sz="3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MARKA</a:t>
            </a:r>
            <a:endParaRPr lang="pl-PL" sz="3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49C5AB1-02F0-4B2A-9A1E-28A39B7149FB}"/>
              </a:ext>
            </a:extLst>
          </p:cNvPr>
          <p:cNvSpPr/>
          <p:nvPr/>
        </p:nvSpPr>
        <p:spPr>
          <a:xfrm>
            <a:off x="2818360" y="4255497"/>
            <a:ext cx="149694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1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PETARDA KRAKÓW</a:t>
            </a:r>
          </a:p>
        </p:txBody>
      </p:sp>
      <p:sp>
        <p:nvSpPr>
          <p:cNvPr id="19" name="Strzałka: wygięta 18">
            <a:extLst>
              <a:ext uri="{FF2B5EF4-FFF2-40B4-BE49-F238E27FC236}">
                <a16:creationId xmlns:a16="http://schemas.microsoft.com/office/drawing/2014/main" id="{8F9B5F6B-9B71-4416-A12E-EA99E83A1FEA}"/>
              </a:ext>
            </a:extLst>
          </p:cNvPr>
          <p:cNvSpPr/>
          <p:nvPr/>
        </p:nvSpPr>
        <p:spPr>
          <a:xfrm rot="10800000">
            <a:off x="4532530" y="4077892"/>
            <a:ext cx="299783" cy="159131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CBE3DF19-906A-41FE-BF6B-AA3EB2500DB9}"/>
              </a:ext>
            </a:extLst>
          </p:cNvPr>
          <p:cNvSpPr/>
          <p:nvPr/>
        </p:nvSpPr>
        <p:spPr>
          <a:xfrm>
            <a:off x="59108" y="6039576"/>
            <a:ext cx="4395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9B6FCA85-4C99-4DFD-AAF0-483F8134D18C}"/>
              </a:ext>
            </a:extLst>
          </p:cNvPr>
          <p:cNvSpPr/>
          <p:nvPr/>
        </p:nvSpPr>
        <p:spPr>
          <a:xfrm>
            <a:off x="6426036" y="6039576"/>
            <a:ext cx="4395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!</a:t>
            </a:r>
          </a:p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A1382FA7-0A80-4C76-A47D-1A120792CA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t="15027" r="7839" b="14324"/>
          <a:stretch/>
        </p:blipFill>
        <p:spPr>
          <a:xfrm>
            <a:off x="5467801" y="2072932"/>
            <a:ext cx="6503998" cy="36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59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746434" y="1145394"/>
            <a:ext cx="86581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DLACZEGO LUDZIE WYBIERAJĄ STRZELECTWO? 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9B6FCA85-4C99-4DFD-AAF0-483F8134D18C}"/>
              </a:ext>
            </a:extLst>
          </p:cNvPr>
          <p:cNvSpPr/>
          <p:nvPr/>
        </p:nvSpPr>
        <p:spPr>
          <a:xfrm>
            <a:off x="6553442" y="6039576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Schemat blokowy: łącznik 25">
            <a:extLst>
              <a:ext uri="{FF2B5EF4-FFF2-40B4-BE49-F238E27FC236}">
                <a16:creationId xmlns:a16="http://schemas.microsoft.com/office/drawing/2014/main" id="{344FACD8-A462-491C-A0C3-B0ED2184192F}"/>
              </a:ext>
            </a:extLst>
          </p:cNvPr>
          <p:cNvSpPr/>
          <p:nvPr/>
        </p:nvSpPr>
        <p:spPr>
          <a:xfrm>
            <a:off x="4604440" y="2188923"/>
            <a:ext cx="2704011" cy="2650465"/>
          </a:xfrm>
          <a:prstGeom prst="flowChartConnector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chemat blokowy: łącznik 24">
            <a:extLst>
              <a:ext uri="{FF2B5EF4-FFF2-40B4-BE49-F238E27FC236}">
                <a16:creationId xmlns:a16="http://schemas.microsoft.com/office/drawing/2014/main" id="{041AE230-C294-40D7-8DE9-5F39EE1BB89E}"/>
              </a:ext>
            </a:extLst>
          </p:cNvPr>
          <p:cNvSpPr/>
          <p:nvPr/>
        </p:nvSpPr>
        <p:spPr>
          <a:xfrm>
            <a:off x="561703" y="2188921"/>
            <a:ext cx="2704011" cy="2650465"/>
          </a:xfrm>
          <a:prstGeom prst="flowChartConnector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chemat blokowy: łącznik 26">
            <a:extLst>
              <a:ext uri="{FF2B5EF4-FFF2-40B4-BE49-F238E27FC236}">
                <a16:creationId xmlns:a16="http://schemas.microsoft.com/office/drawing/2014/main" id="{6797458A-FBD0-46E5-8B2C-BF78D51DC9F7}"/>
              </a:ext>
            </a:extLst>
          </p:cNvPr>
          <p:cNvSpPr/>
          <p:nvPr/>
        </p:nvSpPr>
        <p:spPr>
          <a:xfrm>
            <a:off x="8412480" y="2188922"/>
            <a:ext cx="2704011" cy="2650465"/>
          </a:xfrm>
          <a:prstGeom prst="flowChartConnector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bg2"/>
                </a:solidFill>
              </a:rPr>
              <a:t>RYWALIZACJA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1B5ADFA6-4DF0-4591-AA65-07A2EF523C80}"/>
              </a:ext>
            </a:extLst>
          </p:cNvPr>
          <p:cNvSpPr txBox="1"/>
          <p:nvPr/>
        </p:nvSpPr>
        <p:spPr>
          <a:xfrm>
            <a:off x="4140694" y="4978892"/>
            <a:ext cx="346647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/>
              <a:t>Marzeniem każdego sportowca</a:t>
            </a:r>
          </a:p>
          <a:p>
            <a:pPr algn="ctr"/>
            <a:r>
              <a:rPr lang="pl-PL" sz="1300" dirty="0"/>
              <a:t>jest walka o najwyższe laury </a:t>
            </a:r>
          </a:p>
          <a:p>
            <a:pPr algn="ctr"/>
            <a:r>
              <a:rPr lang="pl-PL" sz="1300" dirty="0"/>
              <a:t>Podczas Igrzysk Olimpijskich. Strzelectwo sportowe daje możliwość rywalizacji o najcenniejsze trofeum sportowe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FFDF4B8-7655-456B-99EB-DCAD927FEBF7}"/>
              </a:ext>
            </a:extLst>
          </p:cNvPr>
          <p:cNvSpPr txBox="1"/>
          <p:nvPr/>
        </p:nvSpPr>
        <p:spPr>
          <a:xfrm>
            <a:off x="561703" y="56223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C921854A-34C0-4679-943D-FF6A92868147}"/>
              </a:ext>
            </a:extLst>
          </p:cNvPr>
          <p:cNvSpPr txBox="1"/>
          <p:nvPr/>
        </p:nvSpPr>
        <p:spPr>
          <a:xfrm>
            <a:off x="180471" y="4909987"/>
            <a:ext cx="3466474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300" dirty="0"/>
              <a:t>Strzelectwo sportowe to dyscyplina wyjątkowa w historii polskiego sportu. Daje możliwość dołączenia do największych sław w polskim strzelectwie takich jak Renata </a:t>
            </a:r>
            <a:r>
              <a:rPr lang="pl-PL" sz="1300" dirty="0" err="1"/>
              <a:t>Mauer</a:t>
            </a:r>
            <a:r>
              <a:rPr lang="pl-PL" sz="1300" dirty="0"/>
              <a:t>-Różańska, Józef Zapędzki czy Łukasz Czapla 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9A546AC5-56D9-4C5E-B5AD-8AF055804CC8}"/>
              </a:ext>
            </a:extLst>
          </p:cNvPr>
          <p:cNvSpPr txBox="1"/>
          <p:nvPr/>
        </p:nvSpPr>
        <p:spPr>
          <a:xfrm>
            <a:off x="8031248" y="4978892"/>
            <a:ext cx="34664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dirty="0"/>
              <a:t>Rywalizacja daje nam ogromną możliwość nauki wygrywania ale i przyjmowania porażki. Podkreśla znaczenie treningu oraz wysiłku jaki ponosimy każdego dnia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BD18C613-388D-48EC-BA5A-63418992E1A7}"/>
              </a:ext>
            </a:extLst>
          </p:cNvPr>
          <p:cNvSpPr/>
          <p:nvPr/>
        </p:nvSpPr>
        <p:spPr>
          <a:xfrm>
            <a:off x="1033689" y="3267931"/>
            <a:ext cx="1780167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ELITARNOŚĆ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1135DE2-C649-4252-9E20-189E68C1D232}"/>
              </a:ext>
            </a:extLst>
          </p:cNvPr>
          <p:cNvSpPr/>
          <p:nvPr/>
        </p:nvSpPr>
        <p:spPr>
          <a:xfrm>
            <a:off x="5190195" y="3067876"/>
            <a:ext cx="16193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SPORT</a:t>
            </a:r>
          </a:p>
          <a:p>
            <a:pPr algn="ctr"/>
            <a:r>
              <a:rPr lang="pl-PL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OLIMPIJSKI</a:t>
            </a:r>
            <a:endParaRPr lang="pl-PL" sz="2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90FDCBBD-2A4D-4763-B1FC-D64D865CC42A}"/>
              </a:ext>
            </a:extLst>
          </p:cNvPr>
          <p:cNvSpPr/>
          <p:nvPr/>
        </p:nvSpPr>
        <p:spPr>
          <a:xfrm>
            <a:off x="8805759" y="3328813"/>
            <a:ext cx="1998303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RYWALIZACJA</a:t>
            </a:r>
          </a:p>
        </p:txBody>
      </p:sp>
    </p:spTree>
    <p:extLst>
      <p:ext uri="{BB962C8B-B14F-4D97-AF65-F5344CB8AC3E}">
        <p14:creationId xmlns:p14="http://schemas.microsoft.com/office/powerpoint/2010/main" val="423059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746434" y="1145394"/>
            <a:ext cx="692958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CZYM JEST STRZELECTWO SPORTOWE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9B6FCA85-4C99-4DFD-AAF0-483F8134D18C}"/>
              </a:ext>
            </a:extLst>
          </p:cNvPr>
          <p:cNvSpPr/>
          <p:nvPr/>
        </p:nvSpPr>
        <p:spPr>
          <a:xfrm>
            <a:off x="6553442" y="6039576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FFDF4B8-7655-456B-99EB-DCAD927FEBF7}"/>
              </a:ext>
            </a:extLst>
          </p:cNvPr>
          <p:cNvSpPr txBox="1"/>
          <p:nvPr/>
        </p:nvSpPr>
        <p:spPr>
          <a:xfrm>
            <a:off x="561703" y="56223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28" name="Podtytuł 2">
            <a:extLst>
              <a:ext uri="{FF2B5EF4-FFF2-40B4-BE49-F238E27FC236}">
                <a16:creationId xmlns:a16="http://schemas.microsoft.com/office/drawing/2014/main" id="{089DFC89-EBD5-45C9-980C-995CB869E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622" y="2186404"/>
            <a:ext cx="9489316" cy="3443089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l-PL" sz="3000" dirty="0">
                <a:latin typeface="+mj-lt"/>
              </a:rPr>
              <a:t>Strzelectwo – jedna z najstarszych oraz najbardziej prestiżowych dyscyplin olimpijskich. </a:t>
            </a:r>
          </a:p>
          <a:p>
            <a:pPr algn="l"/>
            <a:r>
              <a:rPr lang="pl-PL" sz="3000" dirty="0">
                <a:latin typeface="+mj-lt"/>
              </a:rPr>
              <a:t>Daje możliwość rywalizacji zarówno indywidualnie jak i w trzy osobowych drużynach. </a:t>
            </a:r>
          </a:p>
          <a:p>
            <a:pPr algn="l"/>
            <a:endParaRPr lang="pl-PL" sz="3000" dirty="0">
              <a:latin typeface="+mj-lt"/>
            </a:endParaRPr>
          </a:p>
          <a:p>
            <a:pPr algn="l"/>
            <a:r>
              <a:rPr lang="pl-PL" sz="3000" dirty="0">
                <a:latin typeface="+mj-lt"/>
              </a:rPr>
              <a:t>Strzelectwo dzielimy na: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000" dirty="0">
                <a:latin typeface="+mj-lt"/>
              </a:rPr>
              <a:t>Konkurencje pistoletowe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000" dirty="0">
                <a:latin typeface="+mj-lt"/>
              </a:rPr>
              <a:t>Konkurencje karabinowe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000" dirty="0">
                <a:latin typeface="+mj-lt"/>
              </a:rPr>
              <a:t>Konkurencje do rzutków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000" dirty="0">
                <a:latin typeface="+mj-lt"/>
              </a:rPr>
              <a:t>Konkurencje do ruchomej tarczy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sz="3000" dirty="0">
                <a:latin typeface="+mj-lt"/>
              </a:rPr>
              <a:t>Strzelania dynamiczne IPSC</a:t>
            </a:r>
          </a:p>
          <a:p>
            <a:pPr algn="l"/>
            <a:r>
              <a:rPr lang="pl-PL" sz="3000" dirty="0">
                <a:latin typeface="+mj-lt"/>
              </a:rPr>
              <a:t> 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4AF55F3F-E2BF-492F-8AD8-248F7B89C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34" y="2786009"/>
            <a:ext cx="5384428" cy="5944409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A4A2792E-E382-4A64-AFCA-FA4CE5CEF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04" y="5196718"/>
            <a:ext cx="5087694" cy="11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07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sek ukośny 8">
            <a:extLst>
              <a:ext uri="{FF2B5EF4-FFF2-40B4-BE49-F238E27FC236}">
                <a16:creationId xmlns:a16="http://schemas.microsoft.com/office/drawing/2014/main" id="{94202638-3649-48FF-8B04-CD19586808A1}"/>
              </a:ext>
            </a:extLst>
          </p:cNvPr>
          <p:cNvSpPr/>
          <p:nvPr/>
        </p:nvSpPr>
        <p:spPr>
          <a:xfrm>
            <a:off x="74980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" name="Pasek ukośny 9">
            <a:extLst>
              <a:ext uri="{FF2B5EF4-FFF2-40B4-BE49-F238E27FC236}">
                <a16:creationId xmlns:a16="http://schemas.microsoft.com/office/drawing/2014/main" id="{EECC893E-7C7F-452A-B5FE-955610109928}"/>
              </a:ext>
            </a:extLst>
          </p:cNvPr>
          <p:cNvSpPr/>
          <p:nvPr/>
        </p:nvSpPr>
        <p:spPr>
          <a:xfrm>
            <a:off x="8412480" y="6296504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1" name="Pasek ukośny 10">
            <a:extLst>
              <a:ext uri="{FF2B5EF4-FFF2-40B4-BE49-F238E27FC236}">
                <a16:creationId xmlns:a16="http://schemas.microsoft.com/office/drawing/2014/main" id="{24F1A837-E813-40B1-A773-EC40AC7EDCCE}"/>
              </a:ext>
            </a:extLst>
          </p:cNvPr>
          <p:cNvSpPr/>
          <p:nvPr/>
        </p:nvSpPr>
        <p:spPr>
          <a:xfrm>
            <a:off x="9326880" y="6296500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2" name="Pasek ukośny 11">
            <a:extLst>
              <a:ext uri="{FF2B5EF4-FFF2-40B4-BE49-F238E27FC236}">
                <a16:creationId xmlns:a16="http://schemas.microsoft.com/office/drawing/2014/main" id="{960196FD-45F2-45A6-8625-7CD2E2C4F034}"/>
              </a:ext>
            </a:extLst>
          </p:cNvPr>
          <p:cNvSpPr/>
          <p:nvPr/>
        </p:nvSpPr>
        <p:spPr>
          <a:xfrm>
            <a:off x="10241280" y="6296496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3" name="Pasek ukośny 12">
            <a:extLst>
              <a:ext uri="{FF2B5EF4-FFF2-40B4-BE49-F238E27FC236}">
                <a16:creationId xmlns:a16="http://schemas.microsoft.com/office/drawing/2014/main" id="{6E981B21-1B88-4B34-85A9-3AB4FED62EEB}"/>
              </a:ext>
            </a:extLst>
          </p:cNvPr>
          <p:cNvSpPr/>
          <p:nvPr/>
        </p:nvSpPr>
        <p:spPr>
          <a:xfrm>
            <a:off x="11155680" y="6296504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3F96311-DF37-4E89-A61F-E1AB9883CBC6}"/>
              </a:ext>
            </a:extLst>
          </p:cNvPr>
          <p:cNvCxnSpPr/>
          <p:nvPr/>
        </p:nvCxnSpPr>
        <p:spPr>
          <a:xfrm>
            <a:off x="1026098" y="1099786"/>
            <a:ext cx="10515600" cy="0"/>
          </a:xfrm>
          <a:prstGeom prst="line">
            <a:avLst/>
          </a:prstGeom>
          <a:ln w="60325">
            <a:gradFill flip="none" rotWithShape="1">
              <a:gsLst>
                <a:gs pos="88000">
                  <a:schemeClr val="tx1"/>
                </a:gs>
                <a:gs pos="6000">
                  <a:schemeClr val="accent1">
                    <a:lumMod val="45000"/>
                    <a:lumOff val="55000"/>
                  </a:schemeClr>
                </a:gs>
                <a:gs pos="31000">
                  <a:schemeClr val="accent1">
                    <a:lumMod val="45000"/>
                    <a:lumOff val="55000"/>
                  </a:schemeClr>
                </a:gs>
                <a:gs pos="6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7B91AF0-18B7-4C6C-A764-F7CAE136DE99}"/>
              </a:ext>
            </a:extLst>
          </p:cNvPr>
          <p:cNvSpPr txBox="1"/>
          <p:nvPr/>
        </p:nvSpPr>
        <p:spPr>
          <a:xfrm>
            <a:off x="958731" y="568803"/>
            <a:ext cx="7147598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ockwell Extra Bold" panose="02060903040505020403" pitchFamily="18" charset="0"/>
              </a:rPr>
              <a:t>SPONSORING I MARKETING SPORTOWY</a:t>
            </a:r>
          </a:p>
        </p:txBody>
      </p:sp>
      <p:sp>
        <p:nvSpPr>
          <p:cNvPr id="21" name="Pasek ukośny 20">
            <a:extLst>
              <a:ext uri="{FF2B5EF4-FFF2-40B4-BE49-F238E27FC236}">
                <a16:creationId xmlns:a16="http://schemas.microsoft.com/office/drawing/2014/main" id="{CB2305D7-E089-49A9-AE5B-03C6311CD0B5}"/>
              </a:ext>
            </a:extLst>
          </p:cNvPr>
          <p:cNvSpPr/>
          <p:nvPr/>
        </p:nvSpPr>
        <p:spPr>
          <a:xfrm>
            <a:off x="5669280" y="6273249"/>
            <a:ext cx="772036" cy="1122991"/>
          </a:xfrm>
          <a:prstGeom prst="diagStripe">
            <a:avLst/>
          </a:prstGeom>
          <a:solidFill>
            <a:schemeClr val="tx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22" name="Pasek ukośny 21">
            <a:extLst>
              <a:ext uri="{FF2B5EF4-FFF2-40B4-BE49-F238E27FC236}">
                <a16:creationId xmlns:a16="http://schemas.microsoft.com/office/drawing/2014/main" id="{72454328-5A84-482E-BF18-F2063632889E}"/>
              </a:ext>
            </a:extLst>
          </p:cNvPr>
          <p:cNvSpPr/>
          <p:nvPr/>
        </p:nvSpPr>
        <p:spPr>
          <a:xfrm>
            <a:off x="6583680" y="6273249"/>
            <a:ext cx="772036" cy="1122991"/>
          </a:xfrm>
          <a:prstGeom prst="diagStripe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69B10F-C19D-4EEE-ABDF-806DEC2FC058}"/>
              </a:ext>
            </a:extLst>
          </p:cNvPr>
          <p:cNvSpPr/>
          <p:nvPr/>
        </p:nvSpPr>
        <p:spPr>
          <a:xfrm>
            <a:off x="746434" y="1145394"/>
            <a:ext cx="718818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pl-PL" sz="3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STRZELECTWO SPORTOWE W LICZBACH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9B6FCA85-4C99-4DFD-AAF0-483F8134D18C}"/>
              </a:ext>
            </a:extLst>
          </p:cNvPr>
          <p:cNvSpPr/>
          <p:nvPr/>
        </p:nvSpPr>
        <p:spPr>
          <a:xfrm>
            <a:off x="6553442" y="6039576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pl-PL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2FFDF4B8-7655-456B-99EB-DCAD927FEBF7}"/>
              </a:ext>
            </a:extLst>
          </p:cNvPr>
          <p:cNvSpPr txBox="1"/>
          <p:nvPr/>
        </p:nvSpPr>
        <p:spPr>
          <a:xfrm>
            <a:off x="561703" y="56223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F7410952-DEC8-49C6-AED9-8989E255F4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9464350"/>
              </p:ext>
            </p:extLst>
          </p:nvPr>
        </p:nvGraphicFramePr>
        <p:xfrm>
          <a:off x="836830" y="1814318"/>
          <a:ext cx="4042305" cy="4482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trzałka: w lewo 7">
            <a:extLst>
              <a:ext uri="{FF2B5EF4-FFF2-40B4-BE49-F238E27FC236}">
                <a16:creationId xmlns:a16="http://schemas.microsoft.com/office/drawing/2014/main" id="{71AE30B0-5F39-46EA-B16C-F6A54B1610C7}"/>
              </a:ext>
            </a:extLst>
          </p:cNvPr>
          <p:cNvSpPr/>
          <p:nvPr/>
        </p:nvSpPr>
        <p:spPr>
          <a:xfrm rot="17961040">
            <a:off x="3489100" y="4326589"/>
            <a:ext cx="1152557" cy="44584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063FFFF-7A71-4A5D-ADA1-D1EAF28792A8}"/>
              </a:ext>
            </a:extLst>
          </p:cNvPr>
          <p:cNvSpPr/>
          <p:nvPr/>
        </p:nvSpPr>
        <p:spPr>
          <a:xfrm>
            <a:off x="2820737" y="1994166"/>
            <a:ext cx="429758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PETARDA KRAKÓW</a:t>
            </a:r>
          </a:p>
          <a:p>
            <a:pPr algn="ctr"/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39 MIEJSCE</a:t>
            </a:r>
          </a:p>
          <a:p>
            <a:pPr algn="ctr"/>
            <a:r>
              <a:rPr lang="pl-PL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 KLUBOWYM RANKINGU</a:t>
            </a:r>
          </a:p>
          <a:p>
            <a:pPr algn="ctr"/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POLSKIEGO ZWIĄZKU </a:t>
            </a:r>
          </a:p>
          <a:p>
            <a:pPr algn="ctr"/>
            <a:r>
              <a:rPr lang="pl-PL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STRZE</a:t>
            </a:r>
            <a:r>
              <a:rPr lang="pl-PL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LECTWA SPORTOWEGO</a:t>
            </a:r>
            <a:endParaRPr lang="pl-PL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76A4DDE-F5E2-4436-96D8-06202EE4672C}"/>
              </a:ext>
            </a:extLst>
          </p:cNvPr>
          <p:cNvSpPr/>
          <p:nvPr/>
        </p:nvSpPr>
        <p:spPr>
          <a:xfrm rot="16200000">
            <a:off x="1180760" y="3530930"/>
            <a:ext cx="2677336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373 KLUBY</a:t>
            </a:r>
          </a:p>
        </p:txBody>
      </p:sp>
      <p:sp>
        <p:nvSpPr>
          <p:cNvPr id="20" name="Schemat blokowy: łącznik 19">
            <a:extLst>
              <a:ext uri="{FF2B5EF4-FFF2-40B4-BE49-F238E27FC236}">
                <a16:creationId xmlns:a16="http://schemas.microsoft.com/office/drawing/2014/main" id="{FA940CC7-1667-4AEB-8ADF-EB5F604E04F5}"/>
              </a:ext>
            </a:extLst>
          </p:cNvPr>
          <p:cNvSpPr/>
          <p:nvPr/>
        </p:nvSpPr>
        <p:spPr>
          <a:xfrm>
            <a:off x="7355716" y="2356114"/>
            <a:ext cx="3129218" cy="3053684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00F67D5-7BD1-4B0B-BB87-24DCDF89B8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73" y="2203035"/>
            <a:ext cx="3442303" cy="3442303"/>
          </a:xfrm>
          <a:prstGeom prst="rect">
            <a:avLst/>
          </a:prstGeom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E3F639E7-5C93-4B5F-A440-1F66F30BEF79}"/>
              </a:ext>
            </a:extLst>
          </p:cNvPr>
          <p:cNvSpPr/>
          <p:nvPr/>
        </p:nvSpPr>
        <p:spPr>
          <a:xfrm>
            <a:off x="7383013" y="3207764"/>
            <a:ext cx="31470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Ok 41 tyś </a:t>
            </a:r>
          </a:p>
          <a:p>
            <a:pPr algn="ctr"/>
            <a:r>
              <a:rPr lang="pl-PL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zawodników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67C60E5-934A-4270-8280-3B2DB474DE5D}"/>
              </a:ext>
            </a:extLst>
          </p:cNvPr>
          <p:cNvSpPr txBox="1"/>
          <p:nvPr/>
        </p:nvSpPr>
        <p:spPr>
          <a:xfrm>
            <a:off x="3188677" y="527600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2"/>
                </a:solidFill>
              </a:rPr>
              <a:t>2020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26357683-E05F-4818-890B-149BE4147D07}"/>
              </a:ext>
            </a:extLst>
          </p:cNvPr>
          <p:cNvSpPr/>
          <p:nvPr/>
        </p:nvSpPr>
        <p:spPr>
          <a:xfrm>
            <a:off x="7964481" y="4446082"/>
            <a:ext cx="186461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</a:t>
            </a:r>
            <a:r>
              <a:rPr lang="pl-PL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całym kraju</a:t>
            </a:r>
          </a:p>
        </p:txBody>
      </p:sp>
    </p:spTree>
    <p:extLst>
      <p:ext uri="{BB962C8B-B14F-4D97-AF65-F5344CB8AC3E}">
        <p14:creationId xmlns:p14="http://schemas.microsoft.com/office/powerpoint/2010/main" val="552315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Niestandardowy 1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878</TotalTime>
  <Words>441</Words>
  <Application>Microsoft Office PowerPoint</Application>
  <PresentationFormat>Panoramiczny</PresentationFormat>
  <Paragraphs>127</Paragraphs>
  <Slides>13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Calibri</vt:lpstr>
      <vt:lpstr>Gill Sans MT</vt:lpstr>
      <vt:lpstr>Rockwell Extra Bold</vt:lpstr>
      <vt:lpstr>Script MT Bold</vt:lpstr>
      <vt:lpstr>Trebuchet MS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Propozycja marketingowa</dc:title>
  <dc:creator>Łukasz Czapla</dc:creator>
  <cp:lastModifiedBy>Łukasz Czapla</cp:lastModifiedBy>
  <cp:revision>71</cp:revision>
  <dcterms:created xsi:type="dcterms:W3CDTF">2021-01-26T12:18:59Z</dcterms:created>
  <dcterms:modified xsi:type="dcterms:W3CDTF">2021-02-03T17:58:43Z</dcterms:modified>
</cp:coreProperties>
</file>